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2"/>
  </p:notesMasterIdLst>
  <p:sldIdLst>
    <p:sldId id="271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1DF"/>
    <a:srgbClr val="EA711E"/>
    <a:srgbClr val="5E47E5"/>
    <a:srgbClr val="FFFFFF"/>
    <a:srgbClr val="080808"/>
    <a:srgbClr val="CCCCCE"/>
    <a:srgbClr val="4621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>
      <p:cViewPr varScale="1">
        <p:scale>
          <a:sx n="108" d="100"/>
          <a:sy n="108" d="100"/>
        </p:scale>
        <p:origin x="16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BBA7BD4-DEAC-4AED-B8F8-23F9DE2E5E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BB364-2E0C-4479-9A2F-980217409B28}" type="slidenum">
              <a:rPr lang="de-DE" smtClean="0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EFEE-9A32-4B38-81AC-89724C0F9F4B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53B1-EB96-4078-B013-8193FE38D4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8320-B163-4597-8C04-433CBCD50B50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AD5C-36EF-4377-9959-893937D77D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46C1-A0A5-4F1E-9EFE-68DF7051467F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D476-12C6-4437-9007-1CA3F40AB3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B288-BB24-4417-9E1D-6A911B6A2F7C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DDEE-9E06-49EC-8EFE-A06F71A73E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C9D2-2027-4028-9453-EAE0DD80429B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7CBF-4507-488C-8D89-132A4DCE99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B9C0-9CD8-43D2-A999-CEDC0EE012C3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A0CE4-5EE1-41A9-93D6-837E22AF4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CC48-2895-432F-850D-3B62E939A6AB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0E95-BB35-4D0C-BBBA-2EC5167EA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1A14-3B2E-405F-ABB9-870411595BE7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4CEB-783A-45FC-AE6E-15BD48DA5A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F53D-8E57-4CD3-8276-8AF05805F75F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70F6-EDAA-4E1C-BE9C-61D33C3E05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8291-DDAE-48FA-94F6-24899E4D20A1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AC91-726B-4E95-B0C2-F7CEA8E429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3AB9-973E-4120-BC4D-D5A6234E6427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B90D-A371-40BE-A375-BF68249805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E9E43DB3-B344-4BA2-B840-DBA5582F228C}" type="datetime1">
              <a:rPr lang="de-DE"/>
              <a:pPr>
                <a:defRPr/>
              </a:pPr>
              <a:t>20.04.2021</a:t>
            </a:fld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de-DE"/>
              <a:t>Einleitung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180C748-62C9-49A4-84A3-DEC70A188B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ransition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1628775"/>
            <a:ext cx="6858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cs typeface="+mn-cs"/>
              </a:rPr>
              <a:t>„Weltsprache“ </a:t>
            </a:r>
            <a:r>
              <a:rPr lang="de-DE" sz="28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  <a:r>
              <a:rPr lang="de-DE" sz="28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Verdana" pitchFamily="34" charset="0"/>
                <a:cs typeface="+mn-cs"/>
              </a:rPr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cs typeface="+mn-cs"/>
              </a:rPr>
              <a:t>eine „tote“ Sprache lebt weiter: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71550" y="35004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Italienisch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63938" y="3860800"/>
            <a:ext cx="177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Spanisch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81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Portugiesisch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19800" y="350043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Französisch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867400" y="4437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Deutsch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80063" y="5589588"/>
            <a:ext cx="196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Englisch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</p:spTree>
  </p:cSld>
  <p:clrMapOvr>
    <a:masterClrMapping/>
  </p:clrMapOvr>
  <p:transition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763713" y="1700213"/>
            <a:ext cx="616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  <a:r>
              <a:rPr lang="de-DE" sz="2400" b="1" dirty="0">
                <a:latin typeface="Verdana" pitchFamily="34" charset="0"/>
                <a:cs typeface="+mn-cs"/>
              </a:rPr>
              <a:t> </a:t>
            </a: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kann richtig Spaß machen…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00113" y="2636838"/>
            <a:ext cx="351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Aber denk‘ dran: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403350" y="3716338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Ohne Fleiß kein Preis!</a:t>
            </a:r>
          </a:p>
        </p:txBody>
      </p:sp>
      <p:pic>
        <p:nvPicPr>
          <p:cNvPr id="34821" name="Picture 9" descr="Überall Latein - Plymobil-Rö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352800"/>
            <a:ext cx="1852613" cy="28225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 dirty="0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914400" y="50292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400" b="1" dirty="0">
                <a:solidFill>
                  <a:srgbClr val="F2F2F2"/>
                </a:solidFill>
                <a:sym typeface="Wingdings" pitchFamily="2" charset="2"/>
              </a:rPr>
              <a:t></a:t>
            </a:r>
            <a:r>
              <a:rPr lang="de-DE" sz="1400" b="1" dirty="0">
                <a:solidFill>
                  <a:srgbClr val="F2F2F2"/>
                </a:solidFill>
              </a:rPr>
              <a:t>  20.04.2021</a:t>
            </a:r>
          </a:p>
          <a:p>
            <a:pPr>
              <a:buFont typeface="Wingdings" pitchFamily="2" charset="2"/>
              <a:buNone/>
            </a:pPr>
            <a:r>
              <a:rPr lang="de-DE" sz="1400" b="1" dirty="0">
                <a:solidFill>
                  <a:srgbClr val="F2F2F2"/>
                </a:solidFill>
              </a:rPr>
              <a:t>     GBG</a:t>
            </a:r>
            <a:endParaRPr lang="en-GB" sz="1400" b="1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191000" y="17732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E0711E"/>
                </a:solidFill>
                <a:latin typeface="Verdana" pitchFamily="34" charset="0"/>
              </a:rPr>
              <a:t>Lateinisch:</a:t>
            </a:r>
            <a:r>
              <a:rPr lang="de-DE" sz="2400" b="1">
                <a:latin typeface="Verdana" pitchFamily="34" charset="0"/>
              </a:rPr>
              <a:t>  </a:t>
            </a:r>
            <a:r>
              <a:rPr lang="de-DE" sz="2400" b="1" i="1">
                <a:solidFill>
                  <a:schemeClr val="bg1"/>
                </a:solidFill>
                <a:latin typeface="Verdana" pitchFamily="34" charset="0"/>
              </a:rPr>
              <a:t>NOMEN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692275" y="30686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Verdana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908175" y="32845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Verdana" pitchFamily="34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 rot="-207199">
            <a:off x="2052638" y="3049588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nome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 rot="-684393">
            <a:off x="4573588" y="2916238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name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3995738" y="41497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nombre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555875" y="4652963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nom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 rot="383664">
            <a:off x="6076950" y="4840288"/>
            <a:ext cx="171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Name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609600" y="6172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cs typeface="+mn-cs"/>
              </a:rPr>
              <a:t>Spanisch, Italienisch, Englisch ...</a:t>
            </a:r>
            <a:endParaRPr lang="en-GB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 rot="956723">
            <a:off x="1277938" y="3143250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family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03575" y="36449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famiglia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 rot="-983573">
            <a:off x="3494088" y="1909763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familia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 rot="236834">
            <a:off x="5430838" y="3090863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famille</a:t>
            </a:r>
            <a:endParaRPr lang="de-DE" sz="2400" b="1" i="1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6300788" y="41497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Familie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08175" y="4797425"/>
            <a:ext cx="403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Lateinisch:</a:t>
            </a:r>
            <a:r>
              <a:rPr lang="de-DE" sz="2400" b="1" dirty="0">
                <a:latin typeface="Verdana" pitchFamily="34" charset="0"/>
                <a:cs typeface="+mn-cs"/>
              </a:rPr>
              <a:t>  </a:t>
            </a:r>
            <a:r>
              <a:rPr lang="de-DE" sz="2400" b="1" i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FAMILIA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09600" y="6172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cs typeface="+mn-cs"/>
              </a:rPr>
              <a:t>                                                           ... Deutsch, Portugiesisch, Französisch</a:t>
            </a:r>
            <a:endParaRPr lang="en-GB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09600" y="1628775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in der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Gegenwart</a:t>
            </a:r>
          </a:p>
        </p:txBody>
      </p:sp>
      <p:pic>
        <p:nvPicPr>
          <p:cNvPr id="28675" name="Picture 6" descr="Überall Latein -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553">
            <a:off x="3132138" y="1196975"/>
            <a:ext cx="4502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</p:spTree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486400" y="1447800"/>
            <a:ext cx="220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in der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Gegenwart</a:t>
            </a:r>
          </a:p>
        </p:txBody>
      </p:sp>
      <p:pic>
        <p:nvPicPr>
          <p:cNvPr id="29699" name="Picture 6" descr="Überall Latein - Harry Po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3038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859338" y="4005263"/>
            <a:ext cx="375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i="1">
                <a:solidFill>
                  <a:srgbClr val="E0711E"/>
                </a:solidFill>
                <a:latin typeface="Verdana" pitchFamily="34" charset="0"/>
              </a:rPr>
              <a:t>„Expecto patronum!“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724525" y="4652963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i="1">
                <a:solidFill>
                  <a:srgbClr val="E0711E"/>
                </a:solidFill>
                <a:latin typeface="Verdana" pitchFamily="34" charset="0"/>
              </a:rPr>
              <a:t>„Imperio!“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 rot="383664">
            <a:off x="6096000" y="5334000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i="1">
                <a:solidFill>
                  <a:srgbClr val="E0711E"/>
                </a:solidFill>
                <a:latin typeface="Verdana" pitchFamily="34" charset="0"/>
              </a:rPr>
              <a:t>„Enervate!“</a:t>
            </a: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 rot="-983573">
            <a:off x="3276600" y="4800600"/>
            <a:ext cx="170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i="1">
                <a:solidFill>
                  <a:srgbClr val="E0711E"/>
                </a:solidFill>
                <a:latin typeface="Verdana" pitchFamily="34" charset="0"/>
              </a:rPr>
              <a:t>„Crucio!“</a:t>
            </a:r>
          </a:p>
        </p:txBody>
      </p:sp>
    </p:spTree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042988" y="2924175"/>
            <a:ext cx="2879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 im Unterricht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pic>
        <p:nvPicPr>
          <p:cNvPr id="30725" name="Picture 5" descr="Roma 2017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052513"/>
            <a:ext cx="3848100" cy="5184775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580063" y="5084763"/>
            <a:ext cx="31829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im Unterricht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508625" y="2133600"/>
            <a:ext cx="310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Ohne Grammatik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172200" y="28194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geht‘s nicht!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pic>
        <p:nvPicPr>
          <p:cNvPr id="31751" name="Picture 7" descr="Roma 2017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17326">
            <a:off x="1176338" y="1276350"/>
            <a:ext cx="3530600" cy="5040313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339975" y="1196975"/>
            <a:ext cx="406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  <a:r>
              <a:rPr lang="de-DE" sz="2400" b="1" dirty="0">
                <a:latin typeface="Verdana" pitchFamily="34" charset="0"/>
                <a:cs typeface="+mn-cs"/>
              </a:rPr>
              <a:t> </a:t>
            </a:r>
            <a:r>
              <a:rPr lang="de-DE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im Unterricht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516688" y="2997200"/>
            <a:ext cx="19446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Ohne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Vokabeln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geht‘s</a:t>
            </a:r>
          </a:p>
          <a:p>
            <a:pPr>
              <a:spcBef>
                <a:spcPct val="50000"/>
              </a:spcBef>
              <a:defRPr/>
            </a:pP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nicht!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  <p:pic>
        <p:nvPicPr>
          <p:cNvPr id="32774" name="Picture 6" descr="Roma 2017 - 3 Wortscha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3635">
            <a:off x="2124075" y="1916113"/>
            <a:ext cx="3206750" cy="439261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C21DF"/>
          </a:fgClr>
          <a:bgClr>
            <a:srgbClr val="4621D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267200" y="16002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E0711E"/>
                </a:solidFill>
                <a:latin typeface="Verdana" pitchFamily="34" charset="0"/>
                <a:cs typeface="+mn-cs"/>
              </a:rPr>
              <a:t>Latein</a:t>
            </a:r>
          </a:p>
          <a:p>
            <a:pPr>
              <a:defRPr/>
            </a:pPr>
            <a:endParaRPr lang="de-DE" sz="2400" b="1" dirty="0">
              <a:solidFill>
                <a:srgbClr val="E0711E"/>
              </a:solidFill>
              <a:latin typeface="Verdana" pitchFamily="34" charset="0"/>
              <a:cs typeface="+mn-cs"/>
            </a:endParaRPr>
          </a:p>
          <a:p>
            <a:pPr>
              <a:defRPr/>
            </a:pPr>
            <a:r>
              <a:rPr lang="de-DE" sz="2400" b="1" dirty="0">
                <a:latin typeface="Verdana" pitchFamily="34" charset="0"/>
                <a:cs typeface="+mn-cs"/>
              </a:rPr>
              <a:t>    </a:t>
            </a:r>
            <a:r>
              <a:rPr lang="de-DE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+mn-cs"/>
              </a:rPr>
              <a:t>kann …</a:t>
            </a:r>
          </a:p>
        </p:txBody>
      </p:sp>
      <p:pic>
        <p:nvPicPr>
          <p:cNvPr id="20483" name="Picture 6" descr="Marcus - Gladiatoren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1619250" cy="161925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0484" name="Picture 7" descr="Marcus - Porta Nig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7563"/>
            <a:ext cx="1939925" cy="1620837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0485" name="Picture 8" descr="Marcus - The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581525"/>
            <a:ext cx="1857375" cy="1620838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38400" y="150813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LATEIN  </a:t>
            </a:r>
            <a:r>
              <a:rPr lang="de-DE" sz="3200" b="1">
                <a:solidFill>
                  <a:srgbClr val="4621DF"/>
                </a:solidFill>
                <a:effectDag name="">
                  <a:cont type="tree" name="">
                    <a:effect ref="fillLine"/>
                    <a:outerShdw dist="38100" dir="13500000" algn="br">
                      <a:srgbClr val="8A6EFF"/>
                    </a:outerShdw>
                  </a:cont>
                  <a:cont type="tree" name="">
                    <a:effect ref="fillLine"/>
                    <a:outerShdw dist="38100" dir="2700000" algn="tl">
                      <a:srgbClr val="291385"/>
                    </a:outerShdw>
                  </a:cont>
                  <a:effect ref="fillLine"/>
                </a:effectDag>
                <a:cs typeface="+mn-cs"/>
              </a:rPr>
              <a:t>am  GBG</a:t>
            </a:r>
          </a:p>
        </p:txBody>
      </p:sp>
    </p:spTree>
  </p:cSld>
  <p:clrMapOvr>
    <a:masterClrMapping/>
  </p:clrMapOvr>
  <p:transition advTm="15000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</Words>
  <Application>Microsoft Office PowerPoint</Application>
  <PresentationFormat>Bildschirmpräsentation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SEIS-Auswertung</dc:title>
  <dc:creator>AP</dc:creator>
  <cp:lastModifiedBy>Maximilian Von Urff</cp:lastModifiedBy>
  <cp:revision>86</cp:revision>
  <cp:lastPrinted>2021-03-03T11:11:26Z</cp:lastPrinted>
  <dcterms:created xsi:type="dcterms:W3CDTF">2006-01-15T13:00:40Z</dcterms:created>
  <dcterms:modified xsi:type="dcterms:W3CDTF">2021-04-20T17:40:02Z</dcterms:modified>
</cp:coreProperties>
</file>